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0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EC802-342D-42AB-906D-D43FB572C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Anemie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E085DE-0F1D-487C-974E-81A0FB147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Bloedarmoede D19</a:t>
            </a:r>
          </a:p>
          <a:p>
            <a:r>
              <a:rPr lang="nl-NL" dirty="0"/>
              <a:t> juni 2020</a:t>
            </a:r>
          </a:p>
          <a:p>
            <a:r>
              <a:rPr lang="nl-NL" dirty="0"/>
              <a:t>MK: H2.1 GMK H 6.1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482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867FEB2-4F83-4558-8880-995EC4CB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Gebrek aan Foliumzuur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3D1482-A6F2-4F86-BE29-3B5EA9021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Vitamine B11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Gebrek vaak door te veel alcohol en of weinig voeding waar dit inzit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Hoeveelheid vitamine B11 in lichaam is beperkt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Typerend: pijnlijke gladde tong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Laag hb en hoog MCV, foliumgehalte te laag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Voedingsadviezen: groente, fruit, volkorenproducten, lever, peulvruchten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Evt. foliumzuur tabletten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E7F38E7-7970-4331-AFC0-E0C517754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2060356"/>
            <a:ext cx="4159568" cy="242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4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61107-52A4-4145-8591-67F17558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Anemie door ziekte: hemolytische anemie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9AB0629-2425-4A04-AA73-FD0E7F9C7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733472"/>
            <a:ext cx="3631692" cy="1537416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939361-0F6C-4AA5-BDE2-BA8594AA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423" y="2638044"/>
            <a:ext cx="3618297" cy="310198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500"/>
              <a:t>Verhoogde afbraak rode bloedcellen</a:t>
            </a:r>
          </a:p>
          <a:p>
            <a:pPr>
              <a:lnSpc>
                <a:spcPct val="90000"/>
              </a:lnSpc>
            </a:pPr>
            <a:r>
              <a:rPr lang="nl-NL" sz="1500"/>
              <a:t>Langdurige ziekte: reuma of kanker, nierinsufficiëntie  ( </a:t>
            </a:r>
            <a:r>
              <a:rPr lang="nl-NL" sz="1500" err="1"/>
              <a:t>hb</a:t>
            </a:r>
            <a:r>
              <a:rPr lang="nl-NL" sz="1500"/>
              <a:t> niet goed aangemaakt, rode bloedcellen sneller afgebroken) </a:t>
            </a:r>
          </a:p>
          <a:p>
            <a:pPr>
              <a:lnSpc>
                <a:spcPct val="90000"/>
              </a:lnSpc>
            </a:pPr>
            <a:r>
              <a:rPr lang="nl-NL" sz="1500"/>
              <a:t>Erfelijke ziekte; sikkelcelanemie en </a:t>
            </a:r>
            <a:r>
              <a:rPr lang="nl-NL" sz="1500" err="1"/>
              <a:t>thalassemie</a:t>
            </a:r>
            <a:r>
              <a:rPr lang="nl-NL" sz="1500"/>
              <a:t>: vooral voor bij mensen uit Suriname, Afrika, middellandse zeegebied</a:t>
            </a:r>
          </a:p>
          <a:p>
            <a:pPr>
              <a:lnSpc>
                <a:spcPct val="90000"/>
              </a:lnSpc>
            </a:pPr>
            <a:r>
              <a:rPr lang="nl-NL" sz="1500"/>
              <a:t>Ontsteking in lichaam ( oorontsteking , buikgriep)</a:t>
            </a:r>
          </a:p>
          <a:p>
            <a:pPr>
              <a:lnSpc>
                <a:spcPct val="90000"/>
              </a:lnSpc>
            </a:pPr>
            <a:r>
              <a:rPr lang="nl-NL" sz="1500"/>
              <a:t>Pasgeborene:  hielprik</a:t>
            </a:r>
          </a:p>
        </p:txBody>
      </p:sp>
    </p:spTree>
    <p:extLst>
      <p:ext uri="{BB962C8B-B14F-4D97-AF65-F5344CB8AC3E}">
        <p14:creationId xmlns:p14="http://schemas.microsoft.com/office/powerpoint/2010/main" val="330731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181BD-05FB-4E20-85D2-878A2B2DE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A702A2-BFEB-48AD-99D7-840CB331D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127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4FDC1-A146-4408-AE40-23C8554A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Rode bloedcellen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A5966C-B4B0-4A6E-8C78-1D78BF246B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In rode beenmerg worden onder invloed van epo (</a:t>
            </a:r>
            <a:r>
              <a:rPr lang="nl-NL" dirty="0" err="1"/>
              <a:t>erythropoëtine</a:t>
            </a:r>
            <a:r>
              <a:rPr lang="nl-NL" dirty="0"/>
              <a:t>= hormoon) rode bloedcellen aangemaakt en vervolgens aan bloed afgegeven.</a:t>
            </a:r>
          </a:p>
          <a:p>
            <a:r>
              <a:rPr lang="nl-NL" dirty="0"/>
              <a:t>Erytrocyten</a:t>
            </a:r>
          </a:p>
          <a:p>
            <a:r>
              <a:rPr lang="nl-NL" dirty="0"/>
              <a:t>Voor de aanmaak zijn bouwstoffen nodig zoals ijzer en vitamine B12 en Foliumzuur.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527D80-1B19-4DEE-9E15-3590F1F5B0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Belangrijke rol bij het transport van zuurstof </a:t>
            </a:r>
          </a:p>
          <a:p>
            <a:r>
              <a:rPr lang="nl-NL" dirty="0"/>
              <a:t>Hemoglobine (eiwit) koppelt zuurstof zich aan </a:t>
            </a:r>
          </a:p>
          <a:p>
            <a:r>
              <a:rPr lang="nl-NL" dirty="0" err="1"/>
              <a:t>Hb</a:t>
            </a:r>
            <a:endParaRPr lang="nl-NL" dirty="0"/>
          </a:p>
          <a:p>
            <a:r>
              <a:rPr lang="nl-NL" dirty="0"/>
              <a:t>Hemoglobine is donkerrood van kleur wanneer er zuurstof aan is gekoppeld helderrood </a:t>
            </a:r>
          </a:p>
        </p:txBody>
      </p:sp>
    </p:spTree>
    <p:extLst>
      <p:ext uri="{BB962C8B-B14F-4D97-AF65-F5344CB8AC3E}">
        <p14:creationId xmlns:p14="http://schemas.microsoft.com/office/powerpoint/2010/main" val="215939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0EE751-67D9-4F9C-ACDE-13076ADF2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B4B99E59-3670-4B76-AF4B-3DE2EA0111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79135" y="2194413"/>
            <a:ext cx="2901262" cy="3545987"/>
          </a:xfr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D2051F-09BE-4FA0-BF00-029AE96EB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313433"/>
            <a:ext cx="4253484" cy="3426593"/>
          </a:xfrm>
        </p:spPr>
        <p:txBody>
          <a:bodyPr>
            <a:normAutofit fontScale="92500"/>
          </a:bodyPr>
          <a:lstStyle/>
          <a:p>
            <a:r>
              <a:rPr lang="nl-NL" dirty="0"/>
              <a:t>Circuleren 100 tot 120 dagen in het bloed</a:t>
            </a:r>
          </a:p>
          <a:p>
            <a:r>
              <a:rPr lang="nl-NL" dirty="0"/>
              <a:t>Geen kern</a:t>
            </a:r>
          </a:p>
          <a:p>
            <a:r>
              <a:rPr lang="nl-NL" dirty="0"/>
              <a:t>Transport zuurstof en koolstofdioxide tussen longen en andere weefsels in lichaam </a:t>
            </a:r>
          </a:p>
          <a:p>
            <a:r>
              <a:rPr lang="nl-NL" dirty="0"/>
              <a:t>Maken het grootste deel uit van de bloedcellen, circa 40 %</a:t>
            </a:r>
          </a:p>
          <a:p>
            <a:r>
              <a:rPr lang="nl-NL" dirty="0"/>
              <a:t>Afbraak in de milt en rode beenmerg </a:t>
            </a:r>
          </a:p>
          <a:p>
            <a:r>
              <a:rPr lang="nl-NL" dirty="0"/>
              <a:t>Afbraak hemoglobine ontstaat ijzer en galkleurstof bilirubine</a:t>
            </a: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5D773471-A30A-4ED7-98C0-C520E9574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66CEE9-6CE2-46A6-9538-C9E388E0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Rode bloedcellen</a:t>
            </a:r>
          </a:p>
        </p:txBody>
      </p:sp>
    </p:spTree>
    <p:extLst>
      <p:ext uri="{BB962C8B-B14F-4D97-AF65-F5344CB8AC3E}">
        <p14:creationId xmlns:p14="http://schemas.microsoft.com/office/powerpoint/2010/main" val="10867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A0455AE-73DF-4EBD-A692-9A2D48841F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8237B-D07B-43F0-A55B-00E113AACD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- verwarrende term geen tekort aan bloed; maar aan hemoglobine of rode bloedcellen</a:t>
            </a:r>
          </a:p>
          <a:p>
            <a:r>
              <a:rPr lang="nl-NL" dirty="0"/>
              <a:t>In beide gevallen hemoglobinegehalte in bloed gedaald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06D0D8-DD7B-436E-A0DF-87D96D49C9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Normaal waarden: </a:t>
            </a:r>
          </a:p>
          <a:p>
            <a:pPr marL="0" indent="0">
              <a:buNone/>
            </a:pPr>
            <a:r>
              <a:rPr lang="nl-NL" dirty="0"/>
              <a:t>Mannen: 8,5-11 </a:t>
            </a:r>
            <a:r>
              <a:rPr lang="nl-NL" dirty="0" err="1"/>
              <a:t>mmol</a:t>
            </a:r>
            <a:r>
              <a:rPr lang="nl-NL" dirty="0"/>
              <a:t>/l</a:t>
            </a:r>
          </a:p>
          <a:p>
            <a:pPr marL="0" indent="0">
              <a:buNone/>
            </a:pPr>
            <a:r>
              <a:rPr lang="nl-NL" dirty="0"/>
              <a:t>Vrouwen: 7,5- 10 </a:t>
            </a:r>
            <a:r>
              <a:rPr lang="nl-NL" dirty="0" err="1"/>
              <a:t>mmol</a:t>
            </a:r>
            <a:r>
              <a:rPr lang="nl-NL" dirty="0"/>
              <a:t>/l</a:t>
            </a:r>
          </a:p>
          <a:p>
            <a:pPr marL="0" indent="0">
              <a:buNone/>
            </a:pPr>
            <a:r>
              <a:rPr lang="nl-NL" dirty="0"/>
              <a:t>Voor </a:t>
            </a:r>
            <a:r>
              <a:rPr lang="nl-NL" dirty="0" err="1"/>
              <a:t>zwangeren</a:t>
            </a:r>
            <a:r>
              <a:rPr lang="nl-NL" dirty="0"/>
              <a:t> en kinderen gelden andere waarden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03A9F7C-5C2B-41C4-BE39-E3B774EE10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referentiewaarden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20FBB57-604F-4B2C-8056-2D49907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Bloedarmoede </a:t>
            </a:r>
          </a:p>
        </p:txBody>
      </p:sp>
    </p:spTree>
    <p:extLst>
      <p:ext uri="{BB962C8B-B14F-4D97-AF65-F5344CB8AC3E}">
        <p14:creationId xmlns:p14="http://schemas.microsoft.com/office/powerpoint/2010/main" val="42349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B0B68F4-E567-46DB-8D6A-5345C6DA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Klachten bij bloedarmoede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70D2977-9517-4324-8B02-0F8D71D8D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Moe en zwak gevoel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Snel kortademig bij inspanning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Duizelig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Gevoel van flauwvallen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Hartkloppingen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Zweten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Hoofdpijn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Oorsuizen</a:t>
            </a:r>
          </a:p>
          <a:p>
            <a:pPr>
              <a:lnSpc>
                <a:spcPct val="90000"/>
              </a:lnSpc>
            </a:pPr>
            <a:r>
              <a:rPr lang="nl-NL" sz="1500">
                <a:solidFill>
                  <a:srgbClr val="FFFFFF"/>
                </a:solidFill>
              </a:rPr>
              <a:t>Bleekheid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74B4B6F-F1EF-449D-88B2-D9E42C24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069835"/>
            <a:ext cx="4159568" cy="440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3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787532-FBD8-477F-A496-CA68F77C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nl-NL" dirty="0"/>
              <a:t>Anemie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946AF9-320C-4EB2-AC52-584C29EE8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404040"/>
                </a:solidFill>
              </a:rPr>
              <a:t>Anemie is een symptoom geen ziekte</a:t>
            </a:r>
          </a:p>
          <a:p>
            <a:r>
              <a:rPr lang="nl-NL">
                <a:solidFill>
                  <a:srgbClr val="404040"/>
                </a:solidFill>
              </a:rPr>
              <a:t>Afvragen: wat is de oorzaak van anemie? Welke ziekte of probleem is de mogelijke verklaring voor? </a:t>
            </a:r>
          </a:p>
          <a:p>
            <a:r>
              <a:rPr lang="nl-NL">
                <a:solidFill>
                  <a:srgbClr val="404040"/>
                </a:solidFill>
              </a:rPr>
              <a:t>Bij jonge vrouwen die een laag hb hebben en menstrueren , is dit vaak de oorzaak</a:t>
            </a:r>
          </a:p>
          <a:p>
            <a:r>
              <a:rPr lang="nl-NL">
                <a:solidFill>
                  <a:srgbClr val="404040"/>
                </a:solidFill>
              </a:rPr>
              <a:t>Behandeling hangt af van oorzaak</a:t>
            </a:r>
          </a:p>
          <a:p>
            <a:endParaRPr lang="nl-NL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8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C8914-D6F4-46D4-9372-64DA669F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9D03D3-D321-49AC-B1E4-C17B0A8E9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Ontstaat door: </a:t>
            </a:r>
          </a:p>
          <a:p>
            <a:pPr marL="0" indent="0">
              <a:buNone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Te weinig ijzer in lichaam ( meest voor)</a:t>
            </a:r>
          </a:p>
          <a:p>
            <a:pPr marL="342900" indent="-342900">
              <a:buAutoNum type="arabicPeriod"/>
            </a:pPr>
            <a:r>
              <a:rPr lang="nl-NL" dirty="0"/>
              <a:t>Te weinig vitamine B12 of foliumzuur</a:t>
            </a:r>
          </a:p>
          <a:p>
            <a:pPr marL="342900" indent="-342900">
              <a:buAutoNum type="arabicPeriod"/>
            </a:pPr>
            <a:r>
              <a:rPr lang="nl-NL" dirty="0"/>
              <a:t>Een aandoening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125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BA3FD-1BA5-407D-A7B8-C5D3244F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/>
              <a:t>Te weinig ijzer (ijzergebreksanemie)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009C972-4D5A-4FF9-8F80-C171252A3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37" r="30010" b="1"/>
          <a:stretch/>
        </p:blipFill>
        <p:spPr>
          <a:xfrm>
            <a:off x="2231136" y="2743200"/>
            <a:ext cx="2436636" cy="2996827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E2504F-671F-4720-960E-C6997C4E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085" y="2539014"/>
            <a:ext cx="6542843" cy="343565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100" dirty="0"/>
              <a:t>Als gevolg van: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Veel bloedverlies bijv. vaak en heftig menstrueren (geen onderzoek nodig)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Ongemerkt bloedverlies (maag/darmen); door medicatie of maag- darm aandoening ( 50 jaar en ouder)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Operatie, miskraam, bevalling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Zwanger; lichaam meer nodig dan dat er met eten binnenkomt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Voeding (te weinig ijzer inzit)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Aandoening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11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Vit C bevordert opname in darmen, voedingsadvies: vlees, peulvruchten, groente (groen), noten, brood, vis, gedroogde vruchten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Medicatie: voorraad opbouwen, min 3 maanden, </a:t>
            </a:r>
            <a:r>
              <a:rPr lang="nl-NL" sz="1100" dirty="0" err="1"/>
              <a:t>ferrofumaraat</a:t>
            </a:r>
            <a:r>
              <a:rPr lang="nl-NL" sz="1100" dirty="0"/>
              <a:t> of </a:t>
            </a:r>
            <a:r>
              <a:rPr lang="nl-NL" sz="1100" dirty="0" err="1"/>
              <a:t>ferrogluconaat</a:t>
            </a:r>
            <a:r>
              <a:rPr lang="nl-NL" sz="1100" dirty="0"/>
              <a:t> ( tablet of injectie)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1100" dirty="0"/>
              <a:t>Inname: lege maag , bijwerkingen: obstipatie en zwartverkleuring ontlasting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1100" dirty="0"/>
          </a:p>
          <a:p>
            <a:pPr>
              <a:lnSpc>
                <a:spcPct val="90000"/>
              </a:lnSpc>
            </a:pP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4475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579C6B-09C4-49BF-9DE6-45935D96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sz="2400" dirty="0"/>
              <a:t>Gebrek aan vitamine B12 (</a:t>
            </a:r>
            <a:r>
              <a:rPr lang="nl-NL" sz="2400" dirty="0" err="1"/>
              <a:t>Cobalamine</a:t>
            </a:r>
            <a:r>
              <a:rPr lang="nl-NL" sz="2400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A9950-7035-4BAE-A45F-9A00E7BAC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5953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100" dirty="0">
                <a:solidFill>
                  <a:srgbClr val="FFFFFF"/>
                </a:solidFill>
              </a:rPr>
              <a:t>Door darmen opgenomen in het bloed “</a:t>
            </a:r>
            <a:r>
              <a:rPr lang="nl-NL" sz="1100" dirty="0" err="1">
                <a:solidFill>
                  <a:srgbClr val="FFFFFF"/>
                </a:solidFill>
              </a:rPr>
              <a:t>intrinsic</a:t>
            </a:r>
            <a:r>
              <a:rPr lang="nl-NL" sz="1100" dirty="0">
                <a:solidFill>
                  <a:srgbClr val="FFFFFF"/>
                </a:solidFill>
              </a:rPr>
              <a:t> </a:t>
            </a:r>
            <a:r>
              <a:rPr lang="nl-NL" sz="1100" dirty="0" err="1">
                <a:solidFill>
                  <a:srgbClr val="FFFFFF"/>
                </a:solidFill>
              </a:rPr>
              <a:t>factor”belangrijke</a:t>
            </a:r>
            <a:r>
              <a:rPr lang="nl-NL" sz="1100" dirty="0">
                <a:solidFill>
                  <a:srgbClr val="FFFFFF"/>
                </a:solidFill>
              </a:rPr>
              <a:t> rol in.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100" dirty="0">
                <a:solidFill>
                  <a:srgbClr val="FFFFFF"/>
                </a:solidFill>
              </a:rPr>
              <a:t>Oorzaak:</a:t>
            </a:r>
          </a:p>
          <a:p>
            <a:pPr>
              <a:lnSpc>
                <a:spcPct val="90000"/>
              </a:lnSpc>
            </a:pPr>
            <a:r>
              <a:rPr lang="nl-NL" sz="1100" dirty="0">
                <a:solidFill>
                  <a:srgbClr val="FFFFFF"/>
                </a:solidFill>
              </a:rPr>
              <a:t>Meestal door ziekte van maag of darmen ( gastritis, ziekte van </a:t>
            </a:r>
            <a:r>
              <a:rPr lang="nl-NL" sz="1100" dirty="0" err="1">
                <a:solidFill>
                  <a:srgbClr val="FFFFFF"/>
                </a:solidFill>
              </a:rPr>
              <a:t>Crohn</a:t>
            </a:r>
            <a:r>
              <a:rPr lang="nl-NL" sz="1100" dirty="0">
                <a:solidFill>
                  <a:srgbClr val="FFFFFF"/>
                </a:solidFill>
              </a:rPr>
              <a:t>): onvoldoende vit B12 opgenomen worden </a:t>
            </a:r>
          </a:p>
          <a:p>
            <a:pPr>
              <a:lnSpc>
                <a:spcPct val="90000"/>
              </a:lnSpc>
            </a:pPr>
            <a:r>
              <a:rPr lang="nl-NL" sz="1100" dirty="0">
                <a:solidFill>
                  <a:srgbClr val="FFFFFF"/>
                </a:solidFill>
              </a:rPr>
              <a:t>Auto-immuunziekte van maag (pernicieuze anemie) tekort aan </a:t>
            </a:r>
            <a:r>
              <a:rPr lang="nl-NL" sz="1100" dirty="0" err="1">
                <a:solidFill>
                  <a:srgbClr val="FFFFFF"/>
                </a:solidFill>
              </a:rPr>
              <a:t>intrinsic</a:t>
            </a:r>
            <a:r>
              <a:rPr lang="nl-NL" sz="1100" dirty="0">
                <a:solidFill>
                  <a:srgbClr val="FFFFFF"/>
                </a:solidFill>
              </a:rPr>
              <a:t> factor; ( </a:t>
            </a:r>
            <a:r>
              <a:rPr lang="nl-NL" sz="1100" dirty="0" err="1">
                <a:solidFill>
                  <a:srgbClr val="FFFFFF"/>
                </a:solidFill>
              </a:rPr>
              <a:t>macrocytose</a:t>
            </a:r>
            <a:r>
              <a:rPr lang="nl-NL" sz="1100" dirty="0">
                <a:solidFill>
                  <a:srgbClr val="FFFFFF"/>
                </a:solidFill>
              </a:rPr>
              <a:t> = te grote bloedcellen)</a:t>
            </a:r>
          </a:p>
          <a:p>
            <a:pPr>
              <a:lnSpc>
                <a:spcPct val="90000"/>
              </a:lnSpc>
            </a:pPr>
            <a:r>
              <a:rPr lang="nl-NL" sz="1100" dirty="0">
                <a:solidFill>
                  <a:srgbClr val="FFFFFF"/>
                </a:solidFill>
              </a:rPr>
              <a:t>Te weinig Vit B12 in voedingsopname (veganisten, alcoholmisbruik, dieet) </a:t>
            </a:r>
          </a:p>
          <a:p>
            <a:pPr>
              <a:lnSpc>
                <a:spcPct val="90000"/>
              </a:lnSpc>
            </a:pPr>
            <a:r>
              <a:rPr lang="nl-NL" sz="1100" dirty="0">
                <a:solidFill>
                  <a:srgbClr val="FFFFFF"/>
                </a:solidFill>
              </a:rPr>
              <a:t>Langdurig medicatie gebruik: maagmedicatie ( Omeprazol) diabetesmedicatie ( Metformine), NSAID</a:t>
            </a:r>
          </a:p>
          <a:p>
            <a:pPr marL="0" indent="0">
              <a:lnSpc>
                <a:spcPct val="90000"/>
              </a:lnSpc>
              <a:buNone/>
            </a:pPr>
            <a:endParaRPr lang="nl-NL" sz="11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100" dirty="0">
                <a:solidFill>
                  <a:srgbClr val="FFFFFF"/>
                </a:solidFill>
              </a:rPr>
              <a:t>Voedingsadvies: dierlijke producten, vlees, eieren, melk, yoghurt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100" dirty="0">
                <a:solidFill>
                  <a:srgbClr val="FFFFFF"/>
                </a:solidFill>
              </a:rPr>
              <a:t>Medicatie: oraal vitamine 12 of injecties ( hydrochloor </a:t>
            </a:r>
            <a:r>
              <a:rPr lang="nl-NL" sz="1100" dirty="0" err="1">
                <a:solidFill>
                  <a:srgbClr val="FFFFFF"/>
                </a:solidFill>
              </a:rPr>
              <a:t>cobamine</a:t>
            </a:r>
            <a:r>
              <a:rPr lang="nl-NL" sz="1100" dirty="0">
                <a:solidFill>
                  <a:srgbClr val="FFFFFF"/>
                </a:solidFill>
              </a:rPr>
              <a:t>) </a:t>
            </a:r>
          </a:p>
          <a:p>
            <a:pPr>
              <a:lnSpc>
                <a:spcPct val="90000"/>
              </a:lnSpc>
            </a:pPr>
            <a:endParaRPr lang="nl-NL" sz="1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nl-NL" sz="10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E9F5B14-E84B-47E5-8FBB-81FCB9920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877210"/>
            <a:ext cx="4159568" cy="27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70191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110</TotalTime>
  <Words>605</Words>
  <Application>Microsoft Office PowerPoint</Application>
  <PresentationFormat>Breedbeeld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Pakket</vt:lpstr>
      <vt:lpstr>Anemie</vt:lpstr>
      <vt:lpstr>Rode bloedcellen</vt:lpstr>
      <vt:lpstr>Rode bloedcellen</vt:lpstr>
      <vt:lpstr>Bloedarmoede </vt:lpstr>
      <vt:lpstr>Klachten bij bloedarmoede</vt:lpstr>
      <vt:lpstr>Anemie</vt:lpstr>
      <vt:lpstr>Anemie</vt:lpstr>
      <vt:lpstr>Te weinig ijzer (ijzergebreksanemie)</vt:lpstr>
      <vt:lpstr>Gebrek aan vitamine B12 (Cobalamine)</vt:lpstr>
      <vt:lpstr>Gebrek aan Foliumzuur </vt:lpstr>
      <vt:lpstr>Anemie door ziekte: hemolytische anemie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Anemie</dc:title>
  <dc:creator>Rhea Houtkruijer</dc:creator>
  <cp:lastModifiedBy>Rhea Houtkruijer</cp:lastModifiedBy>
  <cp:revision>12</cp:revision>
  <dcterms:created xsi:type="dcterms:W3CDTF">2020-05-06T07:58:24Z</dcterms:created>
  <dcterms:modified xsi:type="dcterms:W3CDTF">2020-05-07T06:45:33Z</dcterms:modified>
</cp:coreProperties>
</file>